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62" r:id="rId5"/>
    <p:sldId id="290" r:id="rId6"/>
    <p:sldId id="356" r:id="rId7"/>
    <p:sldId id="326" r:id="rId8"/>
    <p:sldId id="336" r:id="rId9"/>
    <p:sldId id="302" r:id="rId10"/>
    <p:sldId id="345" r:id="rId11"/>
    <p:sldId id="346" r:id="rId12"/>
    <p:sldId id="349" r:id="rId13"/>
    <p:sldId id="350" r:id="rId14"/>
    <p:sldId id="309" r:id="rId15"/>
    <p:sldId id="313" r:id="rId16"/>
    <p:sldId id="320" r:id="rId17"/>
    <p:sldId id="344" r:id="rId18"/>
  </p:sldIdLst>
  <p:sldSz cx="12192000" cy="6858000"/>
  <p:notesSz cx="7104063" cy="10234613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yf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E9F3"/>
    <a:srgbClr val="262686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732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2022/10/31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2730" y="468630"/>
            <a:ext cx="11626215" cy="683260"/>
          </a:xfrm>
        </p:spPr>
        <p:txBody>
          <a:bodyPr>
            <a:noAutofit/>
          </a:bodyPr>
          <a:lstStyle/>
          <a:p>
            <a:r>
              <a:rPr lang="zh-CN" altLang="en-US" sz="4400" b="1">
                <a:latin typeface="Times New Roman" panose="02020603050405020304" charset="0"/>
                <a:cs typeface="Times New Roman" panose="02020603050405020304" charset="0"/>
              </a:rPr>
              <a:t>Pay Self-Attention to Audio-Visual</a:t>
            </a:r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4400" b="1">
                <a:latin typeface="Times New Roman" panose="02020603050405020304" charset="0"/>
                <a:cs typeface="Times New Roman" panose="02020603050405020304" charset="0"/>
              </a:rPr>
              <a:t>Navigation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1115" y="1045845"/>
            <a:ext cx="12190730" cy="454660"/>
          </a:xfrm>
        </p:spPr>
        <p:txBody>
          <a:bodyPr/>
          <a:lstStyle/>
          <a:p>
            <a:r>
              <a:rPr lang="zh-CN" altLang="en-US" sz="1600"/>
              <a:t>Yinfeng Yu, Lele Cao, Fuchun Sun, </a:t>
            </a:r>
            <a:r>
              <a:rPr lang="zh-CN" altLang="en-US" sz="1600">
                <a:sym typeface="+mn-ea"/>
              </a:rPr>
              <a:t>Xiaohong Liu,</a:t>
            </a:r>
            <a:r>
              <a:rPr lang="en-US" altLang="zh-CN" sz="1600">
                <a:sym typeface="+mn-ea"/>
              </a:rPr>
              <a:t> </a:t>
            </a:r>
            <a:r>
              <a:rPr lang="zh-CN" altLang="en-US" sz="1600"/>
              <a:t>Liejun Wang</a:t>
            </a:r>
            <a:endParaRPr lang="zh-CN" altLang="en-US" sz="1600" baseline="3000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16000" y="5784215"/>
            <a:ext cx="108629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Audio-visual embodied navigation with a moving sound source as the target: a blue robot chases a moving target (red), a low-speed robot emitting sound.</a:t>
            </a:r>
          </a:p>
        </p:txBody>
      </p:sp>
      <p:pic>
        <p:nvPicPr>
          <p:cNvPr id="9" name="图片 8" descr="fsa-title-fig-v2-cropp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195" y="1859915"/>
            <a:ext cx="8614297" cy="3924000"/>
          </a:xfrm>
          <a:prstGeom prst="rect">
            <a:avLst/>
          </a:prstGeom>
        </p:spPr>
      </p:pic>
      <p:sp>
        <p:nvSpPr>
          <p:cNvPr id="352" name="Text Placeholder 351"/>
          <p:cNvSpPr>
            <a:spLocks noGrp="1"/>
          </p:cNvSpPr>
          <p:nvPr>
            <p:ph type="body" sz="quarter" idx="184"/>
          </p:nvPr>
        </p:nvSpPr>
        <p:spPr>
          <a:xfrm>
            <a:off x="2808605" y="1350645"/>
            <a:ext cx="6663690" cy="38608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1200">
                <a:sym typeface="+mn-ea"/>
              </a:rPr>
              <a:t>Tsinghua University (THU)</a:t>
            </a:r>
            <a:endParaRPr lang="zh-CN" altLang="en-US" sz="1200">
              <a:solidFill>
                <a:schemeClr val="accent5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0" y="0"/>
            <a:ext cx="6170930" cy="7359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40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Experiment Results</a:t>
            </a:r>
          </a:p>
        </p:txBody>
      </p:sp>
      <p:pic>
        <p:nvPicPr>
          <p:cNvPr id="2" name="图片 1" descr="traj-V7-cropp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30" y="633095"/>
            <a:ext cx="9628789" cy="5184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7065" y="5799455"/>
            <a:ext cx="113341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Navigation trajectories by the end of a particular episode from (a) Replica and (b) Matterport3D dataset. </a:t>
            </a:r>
          </a:p>
          <a:p>
            <a:r>
              <a:rPr lang="en-US" altLang="zh-CN">
                <a:sym typeface="+mn-ea"/>
              </a:rPr>
              <a:t>Higher SPLT values and shorter blue paths indicate better performances.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0" y="0"/>
            <a:ext cx="6170930" cy="7359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40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Experiment Results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rcRect t="11293"/>
          <a:stretch>
            <a:fillRect/>
          </a:stretch>
        </p:blipFill>
        <p:spPr>
          <a:xfrm>
            <a:off x="417195" y="1111885"/>
            <a:ext cx="11623040" cy="34861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9985" y="735965"/>
            <a:ext cx="81400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Table 2: Performance Comparison (STDEV≤0.01) of different vision modalities.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0" y="4566920"/>
            <a:ext cx="1219263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>
                <a:sym typeface="+mn-ea"/>
              </a:rPr>
              <a:t>From Table 2, we can conclude that: </a:t>
            </a:r>
          </a:p>
          <a:p>
            <a:pPr algn="l"/>
            <a:r>
              <a:rPr lang="en-US">
                <a:sym typeface="+mn-ea"/>
              </a:rPr>
              <a:t>1) among all tested modalities, depth alone achieves the best performance; </a:t>
            </a:r>
          </a:p>
          <a:p>
            <a:pPr algn="l"/>
            <a:r>
              <a:rPr lang="en-US">
                <a:sym typeface="+mn-ea"/>
              </a:rPr>
              <a:t>2) with the same modality, FSA performs better than simple concatenation;</a:t>
            </a:r>
          </a:p>
          <a:p>
            <a:pPr algn="l"/>
            <a:r>
              <a:rPr lang="en-US">
                <a:sym typeface="+mn-ea"/>
              </a:rPr>
              <a:t>3) in the case of the blind, FSA seems slightly worse than concatenation, probably caused by FSA’s higher flexibility and complexity than concatenation.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0" y="0"/>
            <a:ext cx="6170930" cy="7359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40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Experiment Results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rcRect t="13521"/>
          <a:stretch>
            <a:fillRect/>
          </a:stretch>
        </p:blipFill>
        <p:spPr>
          <a:xfrm>
            <a:off x="20955" y="1128395"/>
            <a:ext cx="12171045" cy="26854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90650" y="736600"/>
            <a:ext cx="97275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Table 3: Performance Comparison (STDEV≤0.01) of different visual/audio encoder backbones.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4930" y="3837305"/>
            <a:ext cx="121177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>
                <a:sym typeface="+mn-ea"/>
              </a:rPr>
              <a:t>Table 3 shows the results of using different encoders while keeping the other parts the same. </a:t>
            </a:r>
          </a:p>
          <a:p>
            <a:pPr algn="l"/>
            <a:r>
              <a:rPr lang="en-US">
                <a:sym typeface="+mn-ea"/>
              </a:rPr>
              <a:t>We can see that the overly complex encoders (Capsule and ViT-based ones) are inferior to the CNN encoder. </a:t>
            </a:r>
          </a:p>
          <a:p>
            <a:pPr algn="l"/>
            <a:r>
              <a:rPr lang="en-US">
                <a:sym typeface="+mn-ea"/>
              </a:rPr>
              <a:t>Higher complexity increases the convergence difficulty and thus makes policy learning more challenging.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0" y="0"/>
            <a:ext cx="6170930" cy="7359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40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Experiment Results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735965"/>
            <a:ext cx="11581765" cy="43681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62355" y="5104130"/>
            <a:ext cx="105333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Dynamic visual and echo impact for two episodes. Columns corresponds to three sampled time steps. </a:t>
            </a:r>
          </a:p>
          <a:p>
            <a:r>
              <a:rPr lang="en-US" altLang="zh-CN">
                <a:sym typeface="+mn-ea"/>
              </a:rPr>
              <a:t>The green and orange bars represent the importance of audio and vision, respectively.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9060" y="5659120"/>
            <a:ext cx="118484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>
                <a:sym typeface="+mn-ea"/>
              </a:rPr>
              <a:t>The left figure shows the impact scores (for two episodes in two rows) on the egocentric robot view </a:t>
            </a:r>
          </a:p>
          <a:p>
            <a:pPr algn="l"/>
            <a:r>
              <a:rPr lang="en-US">
                <a:sym typeface="+mn-ea"/>
              </a:rPr>
              <a:t>at different time steps. </a:t>
            </a:r>
          </a:p>
          <a:p>
            <a:pPr algn="l"/>
            <a:r>
              <a:rPr lang="en-US">
                <a:sym typeface="+mn-ea"/>
              </a:rPr>
              <a:t>We can see that FSAAVN dynamically re-weight the modalities (according to the current surroundings)</a:t>
            </a:r>
          </a:p>
          <a:p>
            <a:pPr algn="l"/>
            <a:r>
              <a:rPr lang="en-US">
                <a:sym typeface="+mn-ea"/>
              </a:rPr>
              <a:t>while chasing after the moving audio target.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25" y="989965"/>
            <a:ext cx="10491470" cy="37903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31570" y="5384165"/>
            <a:ext cx="979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ym typeface="+mn-ea"/>
              </a:rPr>
              <a:t>Visualization of visual feature, audio feature, and state representations from Replica dataset.</a:t>
            </a:r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0" y="0"/>
            <a:ext cx="6170930" cy="7359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40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Experiment Results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0" y="0"/>
            <a:ext cx="5245735" cy="65087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40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Conclusion  </a:t>
            </a:r>
            <a:endParaRPr lang="en-US" altLang="zh-CN" sz="2000" b="1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3530" y="955675"/>
            <a:ext cx="114001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To realize a more effective (than the existing methods) audio-visual feature fusion strategy during audio-visual embodied navigation, we designed a trainable Feature Self-Attention (FSA) module.FSA determines the relative contribution of visual/audio modal in real-time following the ever-changing context.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We propose an end-to-end framework (FSAAVN: feature self-attention audio-visual navigation) incorporating FSA to train robots to catch up with a moving audio target.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FSAAVN is easy to train since it requires no extra aid like topology graphs and sound semantics.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Our comprehensive experiments validate the superior performance of FSAAVN compared to the state-of-the-art.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We also conduct thorough ablation studies on mainstream visual modalities, signal (visual/audio) encoders and audio-visual fusion strategies, providing valuable insights for practitioners and researchers in this field.</a:t>
            </a:r>
          </a:p>
          <a:p>
            <a:pPr indent="0">
              <a:buFont typeface="Arial" panose="020B0604020202020204" pitchFamily="34" charset="0"/>
              <a:buNone/>
            </a:pP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For more details, please refer to the original paper.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39165" y="5834380"/>
            <a:ext cx="309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961755" y="624459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628900" y="2156460"/>
            <a:ext cx="77558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The project can be viewed at the following website: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32555" y="2595880"/>
            <a:ext cx="3303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</a:rPr>
              <a:t>https://yyf17.github.io/</a:t>
            </a:r>
            <a:r>
              <a:rPr lang="en-US" altLang="zh-CN">
                <a:solidFill>
                  <a:srgbClr val="0070C0"/>
                </a:solidFill>
              </a:rPr>
              <a:t>F</a:t>
            </a:r>
            <a:r>
              <a:rPr lang="zh-CN" altLang="en-US">
                <a:solidFill>
                  <a:srgbClr val="0070C0"/>
                </a:solidFill>
              </a:rPr>
              <a:t>SAAVN</a:t>
            </a: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252730" y="468630"/>
            <a:ext cx="11626215" cy="683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>
                <a:latin typeface="Times New Roman" panose="02020603050405020304" charset="0"/>
                <a:cs typeface="Times New Roman" panose="02020603050405020304" charset="0"/>
              </a:rPr>
              <a:t>Pay Self-Attention to Audio-Visual</a:t>
            </a:r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4400" b="1">
                <a:latin typeface="Times New Roman" panose="02020603050405020304" charset="0"/>
                <a:cs typeface="Times New Roman" panose="02020603050405020304" charset="0"/>
              </a:rPr>
              <a:t>Navigation</a:t>
            </a:r>
          </a:p>
        </p:txBody>
      </p:sp>
      <p:sp>
        <p:nvSpPr>
          <p:cNvPr id="10" name="副标题 4"/>
          <p:cNvSpPr>
            <a:spLocks noGrp="1"/>
          </p:cNvSpPr>
          <p:nvPr/>
        </p:nvSpPr>
        <p:spPr>
          <a:xfrm>
            <a:off x="31115" y="1045845"/>
            <a:ext cx="12190730" cy="454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/>
              <a:t>Yinfeng Yu, Lele Cao, Fuchun Sun, </a:t>
            </a:r>
            <a:r>
              <a:rPr lang="zh-CN" altLang="en-US" sz="1600">
                <a:sym typeface="+mn-ea"/>
              </a:rPr>
              <a:t>Xiaohong Liu,</a:t>
            </a:r>
            <a:r>
              <a:rPr lang="en-US" altLang="zh-CN" sz="1600">
                <a:sym typeface="+mn-ea"/>
              </a:rPr>
              <a:t> </a:t>
            </a:r>
            <a:r>
              <a:rPr lang="zh-CN" altLang="en-US" sz="1600"/>
              <a:t>Liejun Wang</a:t>
            </a:r>
            <a:endParaRPr lang="zh-CN" altLang="en-US" sz="1600" baseline="30000"/>
          </a:p>
        </p:txBody>
      </p:sp>
      <p:pic>
        <p:nvPicPr>
          <p:cNvPr id="13" name="图片 12" descr="FSAAV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030" y="3292475"/>
            <a:ext cx="2951999" cy="295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38455" y="2829560"/>
            <a:ext cx="1151509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Thanks for your attention!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62940"/>
          </a:xfrm>
        </p:spPr>
        <p:txBody>
          <a:bodyPr>
            <a:noAutofit/>
          </a:bodyPr>
          <a:lstStyle/>
          <a:p>
            <a:r>
              <a:rPr lang="en-US" altLang="zh-CN" sz="4000">
                <a:latin typeface="Times New Roman" panose="02020603050405020304" charset="0"/>
                <a:cs typeface="Times New Roman" panose="02020603050405020304" charset="0"/>
              </a:rPr>
              <a:t>Motivation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212090" y="6356350"/>
            <a:ext cx="9206865" cy="37846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1200">
                <a:solidFill>
                  <a:srgbClr val="7F7F7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zh-CN" altLang="en-US" sz="1200">
                <a:solidFill>
                  <a:srgbClr val="7F7F7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C. Chen*, U. Jain*, et al., SoundSpaces: Audio-Visual Navigation in 3D Environments, ECCV 2020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18745" y="709930"/>
            <a:ext cx="12073255" cy="199072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85750" indent="-285750" algn="l">
              <a:buClrTx/>
              <a:buSzTx/>
              <a:buChar char="•"/>
            </a:pPr>
            <a:r>
              <a:rPr lang="en-US" sz="2400">
                <a:sym typeface="+mn-ea"/>
              </a:rPr>
              <a:t>The relative contribution of each modal in real-time is dynamically different[1] at a separate time step. </a:t>
            </a:r>
          </a:p>
          <a:p>
            <a:pPr marL="285750" indent="-285750" algn="l">
              <a:buClrTx/>
              <a:buSzTx/>
              <a:buChar char="•"/>
            </a:pPr>
            <a:r>
              <a:rPr lang="en-US" sz="2400">
                <a:sym typeface="+mn-ea"/>
              </a:rPr>
              <a:t>So how to learn the fusion dynamically? </a:t>
            </a:r>
          </a:p>
          <a:p>
            <a:pPr marL="285750" indent="-285750" algn="l">
              <a:buClrTx/>
              <a:buSzTx/>
              <a:buChar char="•"/>
            </a:pPr>
            <a:r>
              <a:rPr lang="en-US" sz="2400">
                <a:sym typeface="+mn-ea"/>
              </a:rPr>
              <a:t>We summarize the current fusion method for audio-visual fusion in audio-visual navigation and propose our solution in the following figure.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" y="2912745"/>
            <a:ext cx="11699290" cy="252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09090" y="5530850"/>
            <a:ext cx="85096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>
                <a:sym typeface="+mn-ea"/>
              </a:rPr>
              <a:t>High-level illustration of different feature fusion methods in audio-visual navigation.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62940"/>
          </a:xfrm>
        </p:spPr>
        <p:txBody>
          <a:bodyPr>
            <a:noAutofit/>
          </a:bodyPr>
          <a:lstStyle/>
          <a:p>
            <a:r>
              <a:rPr lang="en-US" altLang="zh-CN" sz="4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Contributions</a:t>
            </a:r>
            <a:endParaRPr lang="en-US" altLang="zh-CN" sz="4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433705" y="1072515"/>
            <a:ext cx="11324590" cy="361632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We propose an end-to-end framework (FSAAVN) to address a currently under-researched problem: audio-visual navigation to chase a moving sound target.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We design a novel audio-visual fusion module (FSA) for learning a context-aware strategy to determine the relative contribution of each modal in real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We experimentally benchmark our approach towards the state-of-the-art in 3D environments, showing the superior performance of FSAAVN.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The thorough comparison of different variants of the fusion module (above Figure) and visual/audio encoder [</a:t>
            </a:r>
            <a:r>
              <a:rPr lang="en-US" altLang="zh-CN" sz="2400">
                <a:solidFill>
                  <a:schemeClr val="bg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The considered encoders: CNN (convolution neural network), ViT (vision transformer), Capsule.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 ] provides valuable insights for future practitioners in this field.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0" y="0"/>
            <a:ext cx="6245860" cy="76009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40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Neural network model</a:t>
            </a:r>
            <a:endParaRPr lang="zh-CN" altLang="en-US" sz="4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750" y="5711190"/>
            <a:ext cx="102006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The overview of FSAAVN: Feature Self-Attention Audio-Visual embodied Navigation.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" y="604520"/>
            <a:ext cx="10428073" cy="511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0" y="0"/>
            <a:ext cx="4842510" cy="77152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40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Experiment Setup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340" y="697230"/>
            <a:ext cx="12077700" cy="3723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400" b="1">
                <a:latin typeface="Times New Roman" panose="02020603050405020304" charset="0"/>
                <a:cs typeface="Times New Roman" panose="02020603050405020304" charset="0"/>
              </a:rPr>
              <a:t>Baselines: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400" b="1">
                <a:latin typeface="Times New Roman" panose="02020603050405020304" charset="0"/>
                <a:cs typeface="Times New Roman" panose="02020603050405020304" charset="0"/>
              </a:rPr>
              <a:t>SoundSpaces</a:t>
            </a:r>
            <a:r>
              <a:rPr sz="2400" baseline="30000">
                <a:latin typeface="Times New Roman" panose="02020603050405020304" charset="0"/>
                <a:cs typeface="Times New Roman" panose="02020603050405020304" charset="0"/>
              </a:rPr>
              <a:t>[1]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: An audiovisual navigation 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model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for static AudioGoal, using concat fusion method for audio and visual features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400" b="1">
                <a:latin typeface="Times New Roman" panose="02020603050405020304" charset="0"/>
                <a:cs typeface="Times New Roman" panose="02020603050405020304" charset="0"/>
              </a:rPr>
              <a:t>SoundSpaces-EMul</a:t>
            </a: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like </a:t>
            </a:r>
            <a:r>
              <a:rPr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SoundSpaces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, element-wise multiplication for audio and visual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SoundSpaces-EM:</a:t>
            </a:r>
            <a:r>
              <a:rPr 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like </a:t>
            </a:r>
            <a:r>
              <a:rPr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SoundSpaces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, lement-wise mean for audio and visual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CMHM</a:t>
            </a:r>
            <a:r>
              <a:rPr sz="2400" baseline="30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[2]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: 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first and only published work to tackle the moving-sound problem within unexplored environments.</a:t>
            </a:r>
            <a:endParaRPr 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AV-WaN</a:t>
            </a:r>
            <a:r>
              <a:rPr sz="2400" baseline="30000">
                <a:latin typeface="Times New Roman" panose="02020603050405020304" charset="0"/>
                <a:cs typeface="Times New Roman" panose="02020603050405020304" charset="0"/>
              </a:rPr>
              <a:t>[</a:t>
            </a:r>
            <a:r>
              <a:rPr lang="en-US" sz="2400" baseline="30000"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sz="2400" baseline="30000">
                <a:latin typeface="Times New Roman" panose="02020603050405020304" charset="0"/>
                <a:cs typeface="Times New Roman" panose="02020603050405020304" charset="0"/>
              </a:rPr>
              <a:t>]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: predicts waypoints (represented as a topological graph) to improve long-distance navigation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performances.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6525" y="5767070"/>
            <a:ext cx="114782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1200">
                <a:solidFill>
                  <a:srgbClr val="7F7F7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[1] </a:t>
            </a:r>
            <a:r>
              <a:rPr lang="zh-CN" altLang="en-US" sz="1200">
                <a:solidFill>
                  <a:srgbClr val="7F7F7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C. Chen*, U. Jain*, et al., SoundSpaces: Audio-Visual Navigation in 3D Environments, ECCV 2020</a:t>
            </a:r>
          </a:p>
          <a:p>
            <a:pPr algn="l"/>
            <a:r>
              <a:rPr lang="en-US" altLang="zh-CN" sz="1200">
                <a:solidFill>
                  <a:srgbClr val="7F7F7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[2] A. Younes, D. Honerkamp, et al. </a:t>
            </a:r>
            <a:r>
              <a:rPr lang="zh-CN" altLang="en-US" sz="1200">
                <a:solidFill>
                  <a:srgbClr val="7F7F7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Catch me if you hear me: Audio-visual navigation in complex unmapped environments</a:t>
            </a:r>
            <a:r>
              <a:rPr lang="en-US" altLang="zh-CN" sz="1200">
                <a:solidFill>
                  <a:srgbClr val="7F7F7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1200">
                <a:solidFill>
                  <a:srgbClr val="7F7F7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with moving sounds. abs/2111.14843, 2021. </a:t>
            </a:r>
          </a:p>
          <a:p>
            <a:pPr algn="l"/>
            <a:r>
              <a:rPr lang="zh-CN" altLang="en-US" sz="1200">
                <a:solidFill>
                  <a:srgbClr val="7F7F7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1200">
                <a:solidFill>
                  <a:srgbClr val="7F7F7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1200">
                <a:solidFill>
                  <a:srgbClr val="7F7F7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n-US" altLang="zh-CN" sz="1200">
                <a:solidFill>
                  <a:srgbClr val="7F7F7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C. Chen, S. Majumder, et al. Learning to set waypoints for audio-visual navigation. ICLR 2021.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67005" y="4208780"/>
            <a:ext cx="86639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Metrics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SPLT: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Success weighted by Path Length for Tracking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SSPLT: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Soft Success weighted by Path Length for Tracking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SRT: 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Success Rate for Tracking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0" y="0"/>
            <a:ext cx="4842510" cy="77152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40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Experiment Setup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3365" y="1784350"/>
            <a:ext cx="11275060" cy="1229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/>
              <a:t> </a:t>
            </a:r>
            <a:r>
              <a:rPr lang="en-US" altLang="zh-CN" sz="2000" b="1"/>
              <a:t>T</a:t>
            </a:r>
            <a:r>
              <a:rPr lang="zh-CN" altLang="en-US" sz="2000" b="1"/>
              <a:t>hree different sound source splittings</a:t>
            </a:r>
          </a:p>
          <a:p>
            <a:r>
              <a:rPr lang="zh-CN" altLang="en-US"/>
              <a:t>(1) </a:t>
            </a:r>
            <a:r>
              <a:rPr lang="zh-CN" altLang="en-US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Telephone</a:t>
            </a:r>
            <a:r>
              <a:rPr lang="zh-CN" altLang="en-US"/>
              <a:t>: the target sound</a:t>
            </a:r>
            <a:r>
              <a:rPr lang="en-US" altLang="zh-CN"/>
              <a:t> </a:t>
            </a:r>
            <a:r>
              <a:rPr lang="zh-CN" altLang="en-US"/>
              <a:t>source (telephone) is the same in the training, validation and testing sets; </a:t>
            </a:r>
          </a:p>
          <a:p>
            <a:r>
              <a:rPr lang="zh-CN" altLang="en-US"/>
              <a:t>(2) </a:t>
            </a:r>
            <a:r>
              <a:rPr lang="zh-CN" altLang="en-US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Multiple heard</a:t>
            </a:r>
            <a:r>
              <a:rPr lang="zh-CN" altLang="en-US"/>
              <a:t>:</a:t>
            </a:r>
            <a:r>
              <a:rPr lang="en-US" altLang="zh-CN"/>
              <a:t> </a:t>
            </a:r>
            <a:r>
              <a:rPr lang="zh-CN" altLang="en-US"/>
              <a:t>all 102 sounds exist in three sets; </a:t>
            </a:r>
          </a:p>
          <a:p>
            <a:r>
              <a:rPr lang="zh-CN" altLang="en-US"/>
              <a:t>(3) </a:t>
            </a:r>
            <a:r>
              <a:rPr lang="zh-CN" altLang="en-US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Multiple unheard</a:t>
            </a:r>
            <a:r>
              <a:rPr lang="zh-CN" altLang="en-US"/>
              <a:t>: the 102 sounds are divided into</a:t>
            </a:r>
            <a:r>
              <a:rPr lang="en-US" altLang="zh-CN"/>
              <a:t> </a:t>
            </a:r>
            <a:r>
              <a:rPr lang="zh-CN" altLang="en-US"/>
              <a:t>non-overlapping 73/11/18 splits for train/validation/test.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3365" y="718820"/>
            <a:ext cx="1127506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/>
              <a:t>Two</a:t>
            </a:r>
            <a:r>
              <a:rPr lang="zh-CN" altLang="en-US" sz="2000" b="1"/>
              <a:t> </a:t>
            </a:r>
            <a:r>
              <a:rPr lang="en-US" altLang="zh-CN" sz="2000" b="1"/>
              <a:t>dataset</a:t>
            </a:r>
            <a:r>
              <a:rPr lang="zh-CN" altLang="en-US" sz="2000" b="1"/>
              <a:t>s</a:t>
            </a:r>
          </a:p>
          <a:p>
            <a:r>
              <a:rPr lang="zh-CN" altLang="en-US"/>
              <a:t>(1) </a:t>
            </a:r>
            <a:r>
              <a:rPr lang="zh-CN" altLang="en-US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Replica</a:t>
            </a:r>
            <a:r>
              <a:rPr lang="zh-CN" altLang="en-US"/>
              <a:t>: 18</a:t>
            </a:r>
            <a:r>
              <a:rPr lang="en-US" altLang="zh-CN"/>
              <a:t> </a:t>
            </a:r>
            <a:endParaRPr lang="zh-CN" altLang="en-US"/>
          </a:p>
          <a:p>
            <a:r>
              <a:rPr lang="zh-CN" altLang="en-US"/>
              <a:t>(2) </a:t>
            </a:r>
            <a:r>
              <a:rPr lang="zh-CN" altLang="en-US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Matterport3D</a:t>
            </a:r>
            <a:r>
              <a:rPr lang="zh-CN" altLang="en-US"/>
              <a:t>:</a:t>
            </a:r>
            <a:r>
              <a:rPr lang="en-US" altLang="zh-CN"/>
              <a:t> 85</a:t>
            </a:r>
            <a:r>
              <a:rPr lang="zh-CN" altLang="en-US"/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53365" y="3241040"/>
            <a:ext cx="1060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b="1">
                <a:sym typeface="+mn-ea"/>
              </a:rPr>
              <a:t>Four</a:t>
            </a:r>
            <a:r>
              <a:rPr lang="zh-CN" altLang="en-US" b="1">
                <a:sym typeface="+mn-ea"/>
              </a:rPr>
              <a:t> feature fusion methods</a:t>
            </a:r>
            <a:r>
              <a:rPr lang="en-US" altLang="zh-CN" b="1">
                <a:sym typeface="+mn-ea"/>
              </a:rPr>
              <a:t> in audio-visual navigation</a:t>
            </a:r>
          </a:p>
          <a:p>
            <a:pPr algn="l"/>
            <a:r>
              <a:rPr lang="zh-CN" altLang="en-US">
                <a:sym typeface="+mn-ea"/>
              </a:rPr>
              <a:t>(1) </a:t>
            </a:r>
            <a:r>
              <a:rPr lang="zh-CN" altLang="en-US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Concat</a:t>
            </a:r>
            <a:r>
              <a:rPr lang="en-US" altLang="zh-CN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                 </a:t>
            </a:r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) </a:t>
            </a:r>
            <a:r>
              <a:rPr lang="zh-CN" altLang="en-US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Element-wise Mul</a:t>
            </a:r>
            <a:r>
              <a:rPr lang="en-US" altLang="zh-CN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	  </a:t>
            </a:r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) </a:t>
            </a:r>
            <a:r>
              <a:rPr lang="zh-CN" altLang="en-US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Element-wise Mean</a:t>
            </a:r>
            <a:r>
              <a:rPr lang="en-US" altLang="zh-CN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	       </a:t>
            </a:r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) </a:t>
            </a:r>
            <a:r>
              <a:rPr lang="en-US" altLang="zh-CN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F</a:t>
            </a:r>
            <a:r>
              <a:rPr lang="zh-CN" altLang="en-US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eature self-attention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3943985"/>
            <a:ext cx="10541000" cy="2411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0" y="0"/>
            <a:ext cx="5211445" cy="77724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40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Demos 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6780" y="877570"/>
            <a:ext cx="76898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This is a demo on Replica  of our model given RGBD input.  </a:t>
            </a:r>
          </a:p>
        </p:txBody>
      </p:sp>
      <p:pic>
        <p:nvPicPr>
          <p:cNvPr id="2" name="Replica-v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63688"/>
            <a:ext cx="12192000" cy="3730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0" y="0"/>
            <a:ext cx="5211445" cy="77724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40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Demos 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6780" y="877570"/>
            <a:ext cx="828294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This is a demo on Matterport3D of our model given RGBD input. </a:t>
            </a:r>
          </a:p>
        </p:txBody>
      </p:sp>
      <p:pic>
        <p:nvPicPr>
          <p:cNvPr id="9" name="Matterport3D-RGBD-FSAAVN-splt0.8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04963"/>
            <a:ext cx="12192000" cy="36464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0" y="0"/>
            <a:ext cx="6170930" cy="7359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40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Experiment Results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t="13423"/>
          <a:stretch>
            <a:fillRect/>
          </a:stretch>
        </p:blipFill>
        <p:spPr>
          <a:xfrm>
            <a:off x="120015" y="1141095"/>
            <a:ext cx="11951970" cy="314261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61745" y="754380"/>
            <a:ext cx="89065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Table 1: Overall performance comparison (STDEV≤0.01) using depth and sound input.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20015" y="4959350"/>
            <a:ext cx="1101153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>
                <a:sym typeface="+mn-ea"/>
              </a:rPr>
              <a:t>Table 1: shows that FSAAVN using FSA fusion, constantly performs the best (in boldface) on both datasets </a:t>
            </a:r>
          </a:p>
          <a:p>
            <a:pPr algn="l"/>
            <a:r>
              <a:rPr lang="en-US">
                <a:sym typeface="+mn-ea"/>
              </a:rPr>
              <a:t>in all splitting settings.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WNmYmJlZDk5ZTY4YTU4NDBhZTdjODEwZTYwNTE1NWUifQ=="/>
  <p:tag name="KSO_WPP_MARK_KEY" val="675b94e9-f5a0-424b-b7ab-75c5540f088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1165</Words>
  <Application>Microsoft Office PowerPoint</Application>
  <PresentationFormat>宽屏</PresentationFormat>
  <Paragraphs>106</Paragraphs>
  <Slides>17</Slides>
  <Notes>4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宋体</vt:lpstr>
      <vt:lpstr>Arial</vt:lpstr>
      <vt:lpstr>Arial Black</vt:lpstr>
      <vt:lpstr>Calibri</vt:lpstr>
      <vt:lpstr>Times New Roman</vt:lpstr>
      <vt:lpstr>Office 主题​​</vt:lpstr>
      <vt:lpstr>Pay Self-Attention to Audio-Visual Navigation</vt:lpstr>
      <vt:lpstr>Motivation</vt:lpstr>
      <vt:lpstr>Contributions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Sound Adversarial Audio-Visual Navigation</dc:title>
  <dc:creator/>
  <cp:lastModifiedBy>yyf</cp:lastModifiedBy>
  <cp:revision>67</cp:revision>
  <dcterms:created xsi:type="dcterms:W3CDTF">2022-10-30T06:11:00Z</dcterms:created>
  <dcterms:modified xsi:type="dcterms:W3CDTF">2022-10-31T05:38:40Z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0E2E1C3346DC4745B6826410E8D2BCAD</vt:lpwstr>
  </property>
</Properties>
</file>